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3.xml.rels" ContentType="application/vnd.openxmlformats-package.relationships+xml"/>
  <Override PartName="/ppt/notesSlides/notesSlide3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3.jpeg" ContentType="image/jpeg"/>
  <Override PartName="/ppt/media/image22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9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18288000" cy="10287000"/>
  <p:notesSz cx="18288000" cy="10287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FE41F7AA-71FA-4C9F-BDFB-58C5E6DB199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Img"/>
          </p:nvPr>
        </p:nvSpPr>
        <p:spPr>
          <a:xfrm>
            <a:off x="6058080" y="1285920"/>
            <a:ext cx="6171480" cy="3471120"/>
          </a:xfrm>
          <a:prstGeom prst="rect">
            <a:avLst/>
          </a:prstGeom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1828800" y="4951440"/>
            <a:ext cx="14629680" cy="404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10358280" y="9771120"/>
            <a:ext cx="792396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779AD52-E20A-4ED5-8577-305655ADA07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PlaceHolder 2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e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0" y="0"/>
            <a:ext cx="18287280" cy="102862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2"/>
          <p:cNvSpPr/>
          <p:nvPr/>
        </p:nvSpPr>
        <p:spPr>
          <a:xfrm>
            <a:off x="0" y="4610160"/>
            <a:ext cx="10611000" cy="245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tabLst>
                <a:tab algn="l" pos="9314640"/>
              </a:tabLst>
            </a:pPr>
            <a:r>
              <a:rPr b="0" lang="en-US" sz="8000" spc="21" strike="noStrike">
                <a:solidFill>
                  <a:srgbClr val="fefffd"/>
                </a:solidFill>
                <a:latin typeface="Roboto"/>
                <a:ea typeface="DejaVu Sans"/>
              </a:rPr>
              <a:t>Recommendation System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1015920" y="958320"/>
            <a:ext cx="4161600" cy="157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8040" bIns="0">
            <a:spAutoFit/>
          </a:bodyPr>
          <a:p>
            <a:pPr marL="12600">
              <a:lnSpc>
                <a:spcPct val="150000"/>
              </a:lnSpc>
              <a:spcBef>
                <a:spcPts val="536"/>
              </a:spcBef>
            </a:pPr>
            <a:r>
              <a:rPr b="0" lang="en-US" sz="2200" spc="-1" strike="noStrike">
                <a:solidFill>
                  <a:srgbClr val="ffffff"/>
                </a:solidFill>
                <a:latin typeface="Verdana"/>
                <a:ea typeface="DejaVu Sans"/>
              </a:rPr>
              <a:t>COMSATS UNIVERSITY ISLAMABAD, LAHORE CAMPUS 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med" p14:dur="800">
        <p:circle/>
      </p:transition>
    </mc:Choice>
    <mc:Fallback>
      <p:transition spd="med">
        <p:circl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0" y="0"/>
            <a:ext cx="18287280" cy="102862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2"/>
          <p:cNvSpPr/>
          <p:nvPr/>
        </p:nvSpPr>
        <p:spPr>
          <a:xfrm>
            <a:off x="1284480" y="800280"/>
            <a:ext cx="61714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Sequence Diagram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27" name="Picture 6" descr=""/>
          <p:cNvPicPr/>
          <p:nvPr/>
        </p:nvPicPr>
        <p:blipFill>
          <a:blip r:embed="rId2"/>
          <a:stretch/>
        </p:blipFill>
        <p:spPr>
          <a:xfrm>
            <a:off x="1306440" y="2019240"/>
            <a:ext cx="14952240" cy="7619400"/>
          </a:xfrm>
          <a:prstGeom prst="rect">
            <a:avLst/>
          </a:prstGeom>
          <a:ln>
            <a:noFill/>
          </a:ln>
        </p:spPr>
      </p:pic>
    </p:spTree>
  </p:cSld>
  <p:transition spd="med">
    <p:pull dir="l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92160" y="0"/>
            <a:ext cx="18287280" cy="1028628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2"/>
          <p:cNvSpPr/>
          <p:nvPr/>
        </p:nvSpPr>
        <p:spPr>
          <a:xfrm>
            <a:off x="9131400" y="1745280"/>
            <a:ext cx="8051040" cy="136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2600" spc="-1" strike="noStrike">
                <a:solidFill>
                  <a:srgbClr val="ffffff"/>
                </a:solidFill>
                <a:latin typeface="Roboto"/>
                <a:ea typeface="DejaVu Sans"/>
              </a:rPr>
              <a:t>Web</a:t>
            </a:r>
            <a:endParaRPr b="0" lang="en-US" sz="26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endParaRPr b="0" lang="en-US" sz="2600" spc="-1" strike="noStrike">
              <a:latin typeface="Arial"/>
            </a:endParaRPr>
          </a:p>
          <a:p>
            <a:pPr marL="12600" algn="just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Web application 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is completed. With complete integration of model and APIs &amp; is in the state to recommend places.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9131400" y="4065480"/>
            <a:ext cx="8051040" cy="185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29320" bIns="0">
            <a:spAutoFit/>
          </a:bodyPr>
          <a:p>
            <a:pPr marL="12600">
              <a:lnSpc>
                <a:spcPct val="100000"/>
              </a:lnSpc>
              <a:spcBef>
                <a:spcPts val="1806"/>
              </a:spcBef>
            </a:pPr>
            <a:r>
              <a:rPr b="0" lang="en-US" sz="2600" spc="-21" strike="noStrike">
                <a:solidFill>
                  <a:srgbClr val="fefffd"/>
                </a:solidFill>
                <a:latin typeface="Roboto"/>
                <a:ea typeface="DejaVu Sans"/>
              </a:rPr>
              <a:t>Backend</a:t>
            </a:r>
            <a:endParaRPr b="0" lang="en-US" sz="26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806"/>
              </a:spcBef>
            </a:pPr>
            <a:endParaRPr b="0" lang="en-US" sz="2600" spc="-1" strike="noStrike">
              <a:latin typeface="Arial"/>
            </a:endParaRPr>
          </a:p>
          <a:p>
            <a:pPr marL="12600" algn="just">
              <a:lnSpc>
                <a:spcPct val="100000"/>
              </a:lnSpc>
              <a:spcBef>
                <a:spcPts val="635"/>
              </a:spcBef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Backend 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is also completed. Completed the connectivity of database, integration of yelp’s API, and all the necessary things to generate recommendations.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1015920" y="3246480"/>
            <a:ext cx="7022520" cy="224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0040" bIns="0">
            <a:spAutoFit/>
          </a:bodyPr>
          <a:p>
            <a:pPr marL="12600">
              <a:lnSpc>
                <a:spcPts val="8629"/>
              </a:lnSpc>
              <a:spcBef>
                <a:spcPts val="394"/>
              </a:spcBef>
              <a:tabLst>
                <a:tab algn="l" pos="3673440"/>
              </a:tabLst>
            </a:pPr>
            <a:r>
              <a:rPr b="0" lang="en-US" sz="8000" spc="-35" strike="noStrike">
                <a:solidFill>
                  <a:srgbClr val="fefffd"/>
                </a:solidFill>
                <a:latin typeface="Times New Roman"/>
                <a:ea typeface="DejaVu Sans"/>
              </a:rPr>
              <a:t>What We Have Done So Far.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>
            <a:off x="9131400" y="6584040"/>
            <a:ext cx="8051040" cy="112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29320" bIns="0">
            <a:spAutoFit/>
          </a:bodyPr>
          <a:p>
            <a:pPr marL="12600">
              <a:lnSpc>
                <a:spcPct val="100000"/>
              </a:lnSpc>
              <a:spcBef>
                <a:spcPts val="1806"/>
              </a:spcBef>
            </a:pPr>
            <a:r>
              <a:rPr b="0" lang="en-US" sz="2600" spc="-21" strike="noStrike">
                <a:solidFill>
                  <a:srgbClr val="fefffd"/>
                </a:solidFill>
                <a:latin typeface="Roboto"/>
                <a:ea typeface="DejaVu Sans"/>
              </a:rPr>
              <a:t>Mobile Application</a:t>
            </a:r>
            <a:endParaRPr b="0" lang="en-US" sz="26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806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UI is almost completed. Integration with backend is in progress.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3" name="CustomShape 6"/>
          <p:cNvSpPr/>
          <p:nvPr/>
        </p:nvSpPr>
        <p:spPr>
          <a:xfrm>
            <a:off x="9144000" y="3830400"/>
            <a:ext cx="8038440" cy="374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7"/>
          <p:cNvSpPr/>
          <p:nvPr/>
        </p:nvSpPr>
        <p:spPr>
          <a:xfrm>
            <a:off x="9144000" y="6491520"/>
            <a:ext cx="8038440" cy="374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pull dir="l"/>
  </p:transition>
  <p:timing>
    <p:tnLst>
      <p:par>
        <p:cTn id="144" dur="indefinite" restart="never" nodeType="tmRoot">
          <p:childTnLst>
            <p:seq>
              <p:cTn id="145" dur="indefinite" nodeType="mainSeq">
                <p:childTnLst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0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1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5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8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5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4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5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0" y="0"/>
            <a:ext cx="18287280" cy="102862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2"/>
          <p:cNvSpPr/>
          <p:nvPr/>
        </p:nvSpPr>
        <p:spPr>
          <a:xfrm>
            <a:off x="0" y="4610160"/>
            <a:ext cx="10611000" cy="12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  <a:tabLst>
                <a:tab algn="l" pos="9314640"/>
              </a:tabLst>
            </a:pPr>
            <a:r>
              <a:rPr b="0" lang="en-US" sz="8000" spc="21" strike="noStrike">
                <a:solidFill>
                  <a:srgbClr val="fefffd"/>
                </a:solidFill>
                <a:latin typeface="Roboto"/>
                <a:ea typeface="DejaVu Sans"/>
              </a:rPr>
              <a:t>Demo</a:t>
            </a:r>
            <a:endParaRPr b="0" lang="en-US" sz="8000" spc="-1" strike="noStrike">
              <a:latin typeface="Arial"/>
            </a:endParaRPr>
          </a:p>
        </p:txBody>
      </p:sp>
    </p:spTree>
  </p:cSld>
  <mc:AlternateContent>
    <mc:Choice Requires="p14">
      <p:transition spd="med" p14:dur="800">
        <p:circle/>
      </p:transition>
    </mc:Choice>
    <mc:Fallback>
      <p:transition spd="med">
        <p:circl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2"/>
          <p:cNvSpPr/>
          <p:nvPr/>
        </p:nvSpPr>
        <p:spPr>
          <a:xfrm>
            <a:off x="9131400" y="1745280"/>
            <a:ext cx="8051040" cy="109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2600" spc="-1" strike="noStrike">
                <a:solidFill>
                  <a:srgbClr val="ffffff"/>
                </a:solidFill>
                <a:latin typeface="Roboto"/>
                <a:ea typeface="DejaVu Sans"/>
              </a:rPr>
              <a:t>Mobile Application</a:t>
            </a:r>
            <a:endParaRPr b="0" lang="en-US" sz="26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endParaRPr b="0" lang="en-US" sz="2600" spc="-1" strike="noStrike">
              <a:latin typeface="Arial"/>
            </a:endParaRPr>
          </a:p>
          <a:p>
            <a:pPr marL="12600"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We will complete the integration of mobile app with our backend.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9131400" y="4065480"/>
            <a:ext cx="8051040" cy="185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29320" bIns="0">
            <a:spAutoFit/>
          </a:bodyPr>
          <a:p>
            <a:pPr marL="12600">
              <a:lnSpc>
                <a:spcPct val="100000"/>
              </a:lnSpc>
              <a:spcBef>
                <a:spcPts val="1806"/>
              </a:spcBef>
            </a:pPr>
            <a:r>
              <a:rPr b="0" lang="en-US" sz="2600" spc="-21" strike="noStrike">
                <a:solidFill>
                  <a:srgbClr val="fefffd"/>
                </a:solidFill>
                <a:latin typeface="Roboto"/>
                <a:ea typeface="DejaVu Sans"/>
              </a:rPr>
              <a:t>Model Retraining</a:t>
            </a:r>
            <a:endParaRPr b="0" lang="en-US" sz="26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806"/>
              </a:spcBef>
            </a:pPr>
            <a:endParaRPr b="0" lang="en-US" sz="2600" spc="-1" strike="noStrike">
              <a:latin typeface="Arial"/>
            </a:endParaRPr>
          </a:p>
          <a:p>
            <a:pPr marL="12600" algn="just">
              <a:lnSpc>
                <a:spcPct val="100000"/>
              </a:lnSpc>
              <a:spcBef>
                <a:spcPts val="635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We will going to clean live comments of users and try to integrate reinforcement learning algorithm, that will help to make our system dynamic.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1015920" y="3246480"/>
            <a:ext cx="7022520" cy="33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0040" bIns="0">
            <a:spAutoFit/>
          </a:bodyPr>
          <a:p>
            <a:pPr marL="12600">
              <a:lnSpc>
                <a:spcPts val="8629"/>
              </a:lnSpc>
              <a:spcBef>
                <a:spcPts val="394"/>
              </a:spcBef>
              <a:tabLst>
                <a:tab algn="l" pos="3673440"/>
              </a:tabLst>
            </a:pPr>
            <a:r>
              <a:rPr b="0" lang="en-US" sz="8000" spc="-35" strike="noStrike">
                <a:solidFill>
                  <a:srgbClr val="fefffd"/>
                </a:solidFill>
                <a:latin typeface="Times New Roman"/>
                <a:ea typeface="DejaVu Sans"/>
              </a:rPr>
              <a:t>Our Goals Before Final Evaluation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241" name="CustomShape 5"/>
          <p:cNvSpPr/>
          <p:nvPr/>
        </p:nvSpPr>
        <p:spPr>
          <a:xfrm>
            <a:off x="9131400" y="6584040"/>
            <a:ext cx="8051040" cy="14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29320" bIns="0">
            <a:spAutoFit/>
          </a:bodyPr>
          <a:p>
            <a:pPr marL="12600">
              <a:lnSpc>
                <a:spcPct val="100000"/>
              </a:lnSpc>
              <a:spcBef>
                <a:spcPts val="1806"/>
              </a:spcBef>
            </a:pPr>
            <a:r>
              <a:rPr b="0" lang="en-US" sz="2600" spc="-21" strike="noStrike">
                <a:solidFill>
                  <a:srgbClr val="fefffd"/>
                </a:solidFill>
                <a:latin typeface="Roboto"/>
                <a:ea typeface="DejaVu Sans"/>
              </a:rPr>
              <a:t>The Last Try</a:t>
            </a:r>
            <a:endParaRPr b="0" lang="en-US" sz="26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806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We are still trying and will try our best to find any better solution to recommend places in Pakistan.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CustomShape 6"/>
          <p:cNvSpPr/>
          <p:nvPr/>
        </p:nvSpPr>
        <p:spPr>
          <a:xfrm>
            <a:off x="9144000" y="3541320"/>
            <a:ext cx="8038440" cy="374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7"/>
          <p:cNvSpPr/>
          <p:nvPr/>
        </p:nvSpPr>
        <p:spPr>
          <a:xfrm>
            <a:off x="9144000" y="6491520"/>
            <a:ext cx="8038440" cy="374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pull dir="l"/>
  </p:transition>
  <p:timing>
    <p:tnLst>
      <p:par>
        <p:cTn id="167" dur="indefinite" restart="never" nodeType="tmRoot">
          <p:childTnLst>
            <p:seq>
              <p:cTn id="168" dur="indefinite" nodeType="mainSeq">
                <p:childTnLst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4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7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0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1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8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7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8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89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9906120" y="0"/>
            <a:ext cx="8381160" cy="102862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2"/>
          <p:cNvSpPr/>
          <p:nvPr/>
        </p:nvSpPr>
        <p:spPr>
          <a:xfrm>
            <a:off x="1463760" y="3274560"/>
            <a:ext cx="6212160" cy="32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ts val="8629"/>
              </a:lnSpc>
              <a:spcBef>
                <a:spcPts val="99"/>
              </a:spcBef>
              <a:tabLst>
                <a:tab algn="l" pos="1351440"/>
                <a:tab algn="l" pos="3066480"/>
              </a:tabLst>
            </a:pPr>
            <a:r>
              <a:rPr b="0" lang="en-US" sz="7200" spc="21" strike="noStrike">
                <a:solidFill>
                  <a:srgbClr val="fefffd"/>
                </a:solidFill>
                <a:latin typeface="Roboto"/>
                <a:ea typeface="DejaVu Sans"/>
              </a:rPr>
              <a:t>Do</a:t>
            </a:r>
            <a:r>
              <a:rPr b="0" lang="en-US" sz="7200" spc="21" strike="noStrike">
                <a:solidFill>
                  <a:srgbClr val="fefffd"/>
                </a:solidFill>
                <a:latin typeface="Roboto"/>
                <a:ea typeface="DejaVu Sans"/>
              </a:rPr>
              <a:t>	</a:t>
            </a:r>
            <a:r>
              <a:rPr b="0" lang="en-US" sz="7200" spc="-41" strike="noStrike">
                <a:solidFill>
                  <a:srgbClr val="fefffd"/>
                </a:solidFill>
                <a:latin typeface="Roboto"/>
                <a:ea typeface="DejaVu Sans"/>
              </a:rPr>
              <a:t>you</a:t>
            </a:r>
            <a:r>
              <a:rPr b="0" lang="en-US" sz="7200" spc="-41" strike="noStrike">
                <a:solidFill>
                  <a:srgbClr val="fefffd"/>
                </a:solidFill>
                <a:latin typeface="Roboto"/>
                <a:ea typeface="DejaVu Sans"/>
              </a:rPr>
              <a:t>	</a:t>
            </a:r>
            <a:r>
              <a:rPr b="0" lang="en-US" sz="7200" spc="-32" strike="noStrike">
                <a:solidFill>
                  <a:srgbClr val="fefffd"/>
                </a:solidFill>
                <a:latin typeface="Roboto"/>
                <a:ea typeface="DejaVu Sans"/>
              </a:rPr>
              <a:t>have</a:t>
            </a:r>
            <a:endParaRPr b="0" lang="en-US" sz="7200" spc="-1" strike="noStrike">
              <a:latin typeface="Arial"/>
            </a:endParaRPr>
          </a:p>
          <a:p>
            <a:pPr marL="12600">
              <a:lnSpc>
                <a:spcPts val="8629"/>
              </a:lnSpc>
              <a:tabLst>
                <a:tab algn="l" pos="1701000"/>
              </a:tabLst>
            </a:pPr>
            <a:r>
              <a:rPr b="0" lang="en-US" sz="7200" spc="-41" strike="noStrike">
                <a:solidFill>
                  <a:srgbClr val="fefffd"/>
                </a:solidFill>
                <a:latin typeface="Roboto"/>
                <a:ea typeface="DejaVu Sans"/>
              </a:rPr>
              <a:t>any</a:t>
            </a:r>
            <a:r>
              <a:rPr b="0" lang="en-US" sz="7200" spc="-41" strike="noStrike">
                <a:solidFill>
                  <a:srgbClr val="fefffd"/>
                </a:solidFill>
                <a:latin typeface="Roboto"/>
                <a:ea typeface="DejaVu Sans"/>
              </a:rPr>
              <a:t>	</a:t>
            </a:r>
            <a:r>
              <a:rPr b="0" lang="en-US" sz="7200" spc="-26" strike="noStrike">
                <a:solidFill>
                  <a:srgbClr val="fefffd"/>
                </a:solidFill>
                <a:latin typeface="Roboto"/>
                <a:ea typeface="DejaVu Sans"/>
              </a:rPr>
              <a:t>questions?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1554480" y="7061760"/>
            <a:ext cx="5126760" cy="98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14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fefffd"/>
                </a:solidFill>
                <a:latin typeface="Times New Roman"/>
                <a:ea typeface="DejaVu Sans"/>
              </a:rPr>
              <a:t>Ask to us! We hope you learned  something new.</a:t>
            </a:r>
            <a:endParaRPr b="0" lang="en-US" sz="2800" spc="-1" strike="noStrike">
              <a:latin typeface="Arial"/>
            </a:endParaRPr>
          </a:p>
        </p:txBody>
      </p:sp>
    </p:spTree>
  </p:cSld>
  <p:transition spd="med">
    <p:pull dir="l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--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9935640" y="5954400"/>
            <a:ext cx="7365960" cy="130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50000"/>
              </a:lnSpc>
              <a:spcBef>
                <a:spcPts val="99"/>
              </a:spcBef>
            </a:pPr>
            <a:r>
              <a:rPr b="1" lang="en-US" sz="3200" spc="-1" strike="noStrike">
                <a:solidFill>
                  <a:srgbClr val="fefffd"/>
                </a:solidFill>
                <a:latin typeface="Verdana"/>
                <a:ea typeface="DejaVu Sans"/>
              </a:rPr>
              <a:t>Team Members:</a:t>
            </a:r>
            <a:endParaRPr b="0" lang="en-US" sz="3200" spc="-1" strike="noStrike">
              <a:latin typeface="Arial"/>
            </a:endParaRPr>
          </a:p>
          <a:p>
            <a:pPr marL="12600">
              <a:lnSpc>
                <a:spcPct val="150000"/>
              </a:lnSpc>
              <a:spcBef>
                <a:spcPts val="99"/>
              </a:spcBef>
            </a:pPr>
            <a:r>
              <a:rPr b="0" lang="en-US" sz="2400" spc="-1" strike="noStrike">
                <a:solidFill>
                  <a:srgbClr val="fefffd"/>
                </a:solidFill>
                <a:latin typeface="Verdana"/>
                <a:ea typeface="DejaVu Sans"/>
              </a:rPr>
              <a:t>Ibad Ahmad – SP18-BCS-159 (Group Leader)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9935640" y="3966480"/>
            <a:ext cx="6053760" cy="374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4"/>
          <p:cNvSpPr/>
          <p:nvPr/>
        </p:nvSpPr>
        <p:spPr>
          <a:xfrm>
            <a:off x="9948960" y="5724720"/>
            <a:ext cx="6053760" cy="374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5"/>
          <p:cNvSpPr/>
          <p:nvPr/>
        </p:nvSpPr>
        <p:spPr>
          <a:xfrm>
            <a:off x="9935640" y="8792640"/>
            <a:ext cx="6053760" cy="374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6"/>
          <p:cNvSpPr/>
          <p:nvPr/>
        </p:nvSpPr>
        <p:spPr>
          <a:xfrm>
            <a:off x="9935640" y="4100400"/>
            <a:ext cx="6261120" cy="139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50000"/>
              </a:lnSpc>
              <a:spcBef>
                <a:spcPts val="99"/>
              </a:spcBef>
            </a:pPr>
            <a:r>
              <a:rPr b="1" lang="en-US" sz="3200" spc="-1" strike="noStrike">
                <a:solidFill>
                  <a:srgbClr val="ffffff"/>
                </a:solidFill>
                <a:latin typeface="Verdana"/>
                <a:ea typeface="DejaVu Sans"/>
              </a:rPr>
              <a:t>Supervisor: </a:t>
            </a:r>
            <a:endParaRPr b="0" lang="en-US" sz="3200" spc="-1" strike="noStrike">
              <a:latin typeface="Arial"/>
            </a:endParaRPr>
          </a:p>
          <a:p>
            <a:pPr marL="12600">
              <a:lnSpc>
                <a:spcPct val="150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Verdana"/>
                <a:ea typeface="DejaVu Sans"/>
              </a:rPr>
              <a:t>Ma’am Kanza Hamid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8" name="CustomShape 7"/>
          <p:cNvSpPr/>
          <p:nvPr/>
        </p:nvSpPr>
        <p:spPr>
          <a:xfrm>
            <a:off x="4123440" y="788760"/>
            <a:ext cx="8838360" cy="8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</a:pPr>
            <a:r>
              <a:rPr b="0" lang="en-US" sz="5400" spc="296" strike="noStrike">
                <a:solidFill>
                  <a:srgbClr val="fefffd"/>
                </a:solidFill>
                <a:latin typeface="Verdana"/>
                <a:ea typeface="DejaVu Sans"/>
              </a:rPr>
              <a:t>Final Year Project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69" name="CustomShape 8"/>
          <p:cNvSpPr/>
          <p:nvPr/>
        </p:nvSpPr>
        <p:spPr>
          <a:xfrm>
            <a:off x="9948960" y="7259400"/>
            <a:ext cx="7099200" cy="112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50000"/>
              </a:lnSpc>
              <a:spcBef>
                <a:spcPts val="99"/>
              </a:spcBef>
            </a:pPr>
            <a:r>
              <a:rPr b="0" lang="en-US" sz="2400" spc="-1" strike="noStrike">
                <a:solidFill>
                  <a:srgbClr val="fefffd"/>
                </a:solidFill>
                <a:latin typeface="Verdana"/>
                <a:ea typeface="DejaVu Sans"/>
              </a:rPr>
              <a:t>Haseeb Yaseen – SP18-BCS-047</a:t>
            </a:r>
            <a:endParaRPr b="0" lang="en-US" sz="2400" spc="-1" strike="noStrike">
              <a:latin typeface="Arial"/>
            </a:endParaRPr>
          </a:p>
          <a:p>
            <a:pPr marL="12600">
              <a:lnSpc>
                <a:spcPct val="150000"/>
              </a:lnSpc>
              <a:spcBef>
                <a:spcPts val="99"/>
              </a:spcBef>
            </a:pPr>
            <a:r>
              <a:rPr b="0" lang="en-US" sz="2400" spc="-1" strike="noStrike">
                <a:solidFill>
                  <a:srgbClr val="fefffd"/>
                </a:solidFill>
                <a:latin typeface="Verdana"/>
                <a:ea typeface="DejaVu Sans"/>
              </a:rPr>
              <a:t>Wahaj  Hafeez  - SP18-BCS-007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0" name="CustomShape 9"/>
          <p:cNvSpPr/>
          <p:nvPr/>
        </p:nvSpPr>
        <p:spPr>
          <a:xfrm>
            <a:off x="2184480" y="4561920"/>
            <a:ext cx="2974320" cy="173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1387440"/>
              </a:tabLst>
            </a:pPr>
            <a:r>
              <a:rPr b="0" lang="en-US" sz="7200" spc="-26" strike="noStrike">
                <a:solidFill>
                  <a:srgbClr val="fefffd"/>
                </a:solidFill>
                <a:latin typeface="Roboto"/>
              </a:rPr>
              <a:t>CS-28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171" name="CustomShape 10"/>
          <p:cNvSpPr/>
          <p:nvPr/>
        </p:nvSpPr>
        <p:spPr>
          <a:xfrm>
            <a:off x="2184480" y="5858640"/>
            <a:ext cx="54345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3600" spc="-1" strike="noStrike">
                <a:solidFill>
                  <a:srgbClr val="ffffff"/>
                </a:solidFill>
                <a:latin typeface="Verdana"/>
                <a:ea typeface="DejaVu Sans"/>
              </a:rPr>
              <a:t>Recommendation System</a:t>
            </a:r>
            <a:endParaRPr b="0" lang="en-US" sz="36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--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1676520" y="3441600"/>
            <a:ext cx="6053760" cy="374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3"/>
          <p:cNvSpPr/>
          <p:nvPr/>
        </p:nvSpPr>
        <p:spPr>
          <a:xfrm>
            <a:off x="1602000" y="5202360"/>
            <a:ext cx="6053760" cy="374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4"/>
          <p:cNvSpPr/>
          <p:nvPr/>
        </p:nvSpPr>
        <p:spPr>
          <a:xfrm>
            <a:off x="1657440" y="6868440"/>
            <a:ext cx="6053760" cy="374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5"/>
          <p:cNvSpPr/>
          <p:nvPr/>
        </p:nvSpPr>
        <p:spPr>
          <a:xfrm>
            <a:off x="1676520" y="7558560"/>
            <a:ext cx="6053760" cy="3744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6"/>
          <p:cNvSpPr/>
          <p:nvPr/>
        </p:nvSpPr>
        <p:spPr>
          <a:xfrm>
            <a:off x="1602000" y="3535920"/>
            <a:ext cx="6261120" cy="547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469800" indent="-456480">
              <a:lnSpc>
                <a:spcPct val="100000"/>
              </a:lnSpc>
              <a:spcBef>
                <a:spcPts val="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RS background and their types</a:t>
            </a:r>
            <a:endParaRPr b="0" lang="en-US" sz="3200" spc="-1" strike="noStrike">
              <a:latin typeface="Arial"/>
            </a:endParaRPr>
          </a:p>
          <a:p>
            <a:pPr lvl="1" marL="927000" indent="-456480">
              <a:lnSpc>
                <a:spcPct val="100000"/>
              </a:lnSpc>
              <a:spcBef>
                <a:spcPts val="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Content Based, Collaborative, Hybrid techniques</a:t>
            </a:r>
            <a:endParaRPr b="0" lang="en-US" sz="32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endParaRPr b="0" lang="en-US" sz="3200" spc="-1" strike="noStrike">
              <a:latin typeface="Arial"/>
            </a:endParaRPr>
          </a:p>
          <a:p>
            <a:pPr marL="469800" indent="-456480">
              <a:lnSpc>
                <a:spcPct val="100000"/>
              </a:lnSpc>
              <a:spcBef>
                <a:spcPts val="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Uses in Different Domains</a:t>
            </a:r>
            <a:endParaRPr b="0" lang="en-US" sz="3200" spc="-1" strike="noStrike">
              <a:latin typeface="Arial"/>
            </a:endParaRPr>
          </a:p>
          <a:p>
            <a:pPr lvl="1" marL="927000" indent="-456480">
              <a:lnSpc>
                <a:spcPct val="150000"/>
              </a:lnSpc>
              <a:spcBef>
                <a:spcPts val="99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E-Commerce, Streaming  etc.</a:t>
            </a:r>
            <a:endParaRPr b="0" lang="en-US" sz="3200" spc="-1" strike="noStrike">
              <a:latin typeface="Arial"/>
            </a:endParaRPr>
          </a:p>
          <a:p>
            <a:pPr marL="469800" indent="-456480">
              <a:lnSpc>
                <a:spcPct val="150000"/>
              </a:lnSpc>
              <a:spcBef>
                <a:spcPts val="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Why Recommendation System?</a:t>
            </a:r>
            <a:endParaRPr b="0" lang="en-US" sz="32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endParaRPr b="0" lang="en-US" sz="32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endParaRPr b="0" lang="en-US" sz="32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78" name="CustomShape 7"/>
          <p:cNvSpPr/>
          <p:nvPr/>
        </p:nvSpPr>
        <p:spPr>
          <a:xfrm>
            <a:off x="3608640" y="1370520"/>
            <a:ext cx="7009560" cy="92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</a:pPr>
            <a:r>
              <a:rPr b="0" lang="en-US" sz="6000" spc="296" strike="noStrike">
                <a:solidFill>
                  <a:srgbClr val="fefffd"/>
                </a:solidFill>
                <a:latin typeface="Verdana"/>
                <a:ea typeface="DejaVu Sans"/>
              </a:rPr>
              <a:t>Introduction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79" name="CustomShape 8"/>
          <p:cNvSpPr/>
          <p:nvPr/>
        </p:nvSpPr>
        <p:spPr>
          <a:xfrm>
            <a:off x="12801600" y="0"/>
            <a:ext cx="5472720" cy="1028628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pull dir="l"/>
  </p:transition>
  <p:timing>
    <p:tnLst>
      <p:par>
        <p:cTn id="18" dur="indefinite" restart="never" nodeType="tmRoot">
          <p:childTnLst>
            <p:seq>
              <p:cTn id="19" dur="indefinite" nodeType="mainSeq">
                <p:childTnLst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" dur="500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500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" dur="500"/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500"/>
                                        <p:tgtEl>
                                          <p:spTgt spid="1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" dur="500"/>
                                        <p:tgtEl>
                                          <p:spTgt spid="1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015920" y="1486080"/>
            <a:ext cx="7200360" cy="224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0040" bIns="0">
            <a:noAutofit/>
          </a:bodyPr>
          <a:p>
            <a:pPr marL="12600">
              <a:lnSpc>
                <a:spcPts val="8629"/>
              </a:lnSpc>
              <a:spcBef>
                <a:spcPts val="394"/>
              </a:spcBef>
              <a:tabLst>
                <a:tab algn="l" pos="730080"/>
                <a:tab algn="l" pos="1387440"/>
                <a:tab algn="l" pos="6433200"/>
              </a:tabLst>
            </a:pPr>
            <a:r>
              <a:rPr b="0" lang="en-US" sz="7200" spc="-41" strike="noStrike">
                <a:solidFill>
                  <a:srgbClr val="0f0f0f"/>
                </a:solidFill>
                <a:latin typeface="Roboto"/>
              </a:rPr>
              <a:t>Problem Statements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1015920" y="4103640"/>
            <a:ext cx="6169680" cy="857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spAutoFit/>
          </a:bodyPr>
          <a:p>
            <a:pPr marL="355680" indent="-342360" algn="just">
              <a:lnSpc>
                <a:spcPct val="116000"/>
              </a:lnSpc>
              <a:spcBef>
                <a:spcPts val="96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Multiple Platforms for Multiple Businesses</a:t>
            </a:r>
            <a:endParaRPr b="0" lang="en-US" sz="2800" spc="-1" strike="noStrike">
              <a:latin typeface="Arial"/>
            </a:endParaRPr>
          </a:p>
          <a:p>
            <a:pPr marL="355680" indent="-342360" algn="just">
              <a:lnSpc>
                <a:spcPct val="116000"/>
              </a:lnSpc>
              <a:spcBef>
                <a:spcPts val="96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Balance between reviews and ratings</a:t>
            </a:r>
            <a:endParaRPr b="0" lang="en-US" sz="2800" spc="-1" strike="noStrike">
              <a:latin typeface="Arial"/>
            </a:endParaRPr>
          </a:p>
          <a:p>
            <a:pPr lvl="1" marL="812880" indent="-342360" algn="just">
              <a:lnSpc>
                <a:spcPct val="116000"/>
              </a:lnSpc>
              <a:spcBef>
                <a:spcPts val="96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Not considering contents of the reviews</a:t>
            </a:r>
            <a:endParaRPr b="0" lang="en-US" sz="2800" spc="-1" strike="noStrike">
              <a:latin typeface="Arial"/>
            </a:endParaRPr>
          </a:p>
          <a:p>
            <a:pPr lvl="1" marL="812880" indent="-342360">
              <a:lnSpc>
                <a:spcPct val="116000"/>
              </a:lnSpc>
              <a:spcBef>
                <a:spcPts val="96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Google Recommendations, Food Panda, Play Store etc.</a:t>
            </a:r>
            <a:endParaRPr b="0" lang="en-US" sz="2800" spc="-1" strike="noStrike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b="0" lang="en-US" sz="2800" spc="-1" strike="noStrike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b="0" lang="en-US" sz="2800" spc="-1" strike="noStrike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b="0" lang="en-US" sz="2800" spc="-1" strike="noStrike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b="0" lang="en-US" sz="2800" spc="-1" strike="noStrike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b="0" lang="en-US" sz="2800" spc="-1" strike="noStrike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b="0" lang="en-US" sz="2800" spc="-1" strike="noStrike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b="0" lang="en-US" sz="2800" spc="-1" strike="noStrike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b="0" lang="en-US" sz="2800" spc="-1" strike="noStrike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b="0" lang="en-US" sz="2800" spc="-1" strike="noStrike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82" name="Picture 1" descr=""/>
          <p:cNvPicPr/>
          <p:nvPr/>
        </p:nvPicPr>
        <p:blipFill>
          <a:blip r:embed="rId1"/>
          <a:stretch/>
        </p:blipFill>
        <p:spPr>
          <a:xfrm>
            <a:off x="9326880" y="2171880"/>
            <a:ext cx="8095680" cy="5343480"/>
          </a:xfrm>
          <a:prstGeom prst="rect">
            <a:avLst/>
          </a:prstGeom>
          <a:ln>
            <a:noFill/>
          </a:ln>
        </p:spPr>
      </p:pic>
    </p:spTree>
  </p:cSld>
  <p:transition spd="med">
    <p:pull dir="l"/>
  </p:transition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5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" dur="500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" dur="500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" dur="500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1118960" y="2705040"/>
            <a:ext cx="5878440" cy="224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0040" bIns="0">
            <a:noAutofit/>
          </a:bodyPr>
          <a:p>
            <a:pPr marL="12600">
              <a:lnSpc>
                <a:spcPct val="100000"/>
              </a:lnSpc>
              <a:spcBef>
                <a:spcPts val="394"/>
              </a:spcBef>
              <a:tabLst>
                <a:tab algn="l" pos="1387440"/>
                <a:tab algn="l" pos="3982680"/>
              </a:tabLst>
            </a:pPr>
            <a:r>
              <a:rPr b="0" lang="en-US" sz="4800" spc="-1" strike="noStrike">
                <a:solidFill>
                  <a:srgbClr val="0f0f0f"/>
                </a:solidFill>
                <a:latin typeface="Roboto"/>
              </a:rPr>
              <a:t>Importance of Online Reviews in Digital World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11125080" y="5219640"/>
            <a:ext cx="5394960" cy="29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3000" spc="-1" strike="noStrike">
                <a:solidFill>
                  <a:srgbClr val="0f0f0f"/>
                </a:solidFill>
                <a:latin typeface="Verdana"/>
                <a:ea typeface="DejaVu Sans"/>
              </a:rPr>
              <a:t>As of January 2020</a:t>
            </a:r>
            <a:endParaRPr b="0" lang="en-US" sz="3000" spc="-1" strike="noStrike">
              <a:latin typeface="Arial"/>
            </a:endParaRPr>
          </a:p>
          <a:p>
            <a:pPr marL="12600">
              <a:lnSpc>
                <a:spcPct val="114000"/>
              </a:lnSpc>
              <a:spcBef>
                <a:spcPts val="2166"/>
              </a:spcBef>
            </a:pPr>
            <a:r>
              <a:rPr b="0" lang="en-US" sz="2800" spc="-1" strike="noStrike">
                <a:solidFill>
                  <a:srgbClr val="0f0f0f"/>
                </a:solidFill>
                <a:latin typeface="Times New Roman"/>
                <a:ea typeface="DejaVu Sans"/>
              </a:rPr>
              <a:t>Online Reviews Based Trust Ratio continues to rise day by day in more countries and cities.</a:t>
            </a:r>
            <a:endParaRPr b="0" lang="en-US" sz="2800" spc="-1" strike="noStrike">
              <a:latin typeface="Arial"/>
            </a:endParaRPr>
          </a:p>
          <a:p>
            <a:pPr marL="12600">
              <a:lnSpc>
                <a:spcPct val="114000"/>
              </a:lnSpc>
              <a:spcBef>
                <a:spcPts val="2166"/>
              </a:spcBef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85" name="Picture 4" descr="Local Consumer Review Survey: How Customer Reviews Affect Behavior"/>
          <p:cNvPicPr/>
          <p:nvPr/>
        </p:nvPicPr>
        <p:blipFill>
          <a:blip r:embed="rId1"/>
          <a:stretch/>
        </p:blipFill>
        <p:spPr>
          <a:xfrm>
            <a:off x="1569600" y="2052360"/>
            <a:ext cx="7574400" cy="5372280"/>
          </a:xfrm>
          <a:prstGeom prst="rect">
            <a:avLst/>
          </a:prstGeom>
          <a:ln>
            <a:noFill/>
          </a:ln>
        </p:spPr>
      </p:pic>
    </p:spTree>
  </p:cSld>
  <p:transition spd="slow">
    <p:cover dir="l"/>
  </p:transition>
  <p:timing>
    <p:tnLst>
      <p:par>
        <p:cTn id="65" dur="indefinite" restart="never" nodeType="tmRoot">
          <p:childTnLst>
            <p:seq>
              <p:cTn id="66" dur="indefinite" nodeType="mainSeq">
                <p:childTnLst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2"/>
          <p:cNvSpPr/>
          <p:nvPr/>
        </p:nvSpPr>
        <p:spPr>
          <a:xfrm>
            <a:off x="1012680" y="2148840"/>
            <a:ext cx="6740280" cy="224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0760" bIns="0">
            <a:noAutofit/>
          </a:bodyPr>
          <a:p>
            <a:pPr marL="12600">
              <a:lnSpc>
                <a:spcPts val="8620"/>
              </a:lnSpc>
              <a:spcBef>
                <a:spcPts val="400"/>
              </a:spcBef>
              <a:tabLst>
                <a:tab algn="l" pos="976680"/>
                <a:tab algn="l" pos="2351880"/>
                <a:tab algn="l" pos="5034240"/>
              </a:tabLst>
            </a:pPr>
            <a:r>
              <a:rPr b="0" lang="en-US" sz="7200" spc="-41" strike="noStrike">
                <a:solidFill>
                  <a:srgbClr val="fefffd"/>
                </a:solidFill>
                <a:latin typeface="Roboto"/>
              </a:rPr>
              <a:t>System Objectives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1012680" y="4624560"/>
            <a:ext cx="6179400" cy="288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3200" spc="-225" strike="noStrike">
                <a:solidFill>
                  <a:srgbClr val="fefffd"/>
                </a:solidFill>
                <a:latin typeface="Verdana"/>
                <a:ea typeface="Verdana"/>
              </a:rPr>
              <a:t>Goal to achieve</a:t>
            </a:r>
            <a:endParaRPr b="0" lang="en-US" sz="3200" spc="-1" strike="noStrike">
              <a:latin typeface="Arial"/>
            </a:endParaRPr>
          </a:p>
          <a:p>
            <a:pPr marL="12600">
              <a:lnSpc>
                <a:spcPct val="114000"/>
              </a:lnSpc>
              <a:spcBef>
                <a:spcPts val="2361"/>
              </a:spcBef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  <a:ea typeface="Verdana"/>
              </a:rPr>
              <a:t>Our idea is to come up with a generic recommendation system that would be able to recommend different businesses on the basis of reviews. Moreover, we will add Reinforcement Learning so that this process becomes dynamic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89" name="Picture 5" descr=""/>
          <p:cNvPicPr/>
          <p:nvPr/>
        </p:nvPicPr>
        <p:blipFill>
          <a:blip r:embed="rId1"/>
          <a:stretch/>
        </p:blipFill>
        <p:spPr>
          <a:xfrm>
            <a:off x="9350640" y="2549880"/>
            <a:ext cx="7565760" cy="4856760"/>
          </a:xfrm>
          <a:prstGeom prst="rect">
            <a:avLst/>
          </a:prstGeom>
          <a:ln>
            <a:noFill/>
          </a:ln>
        </p:spPr>
      </p:pic>
    </p:spTree>
  </p:cSld>
  <p:transition spd="med">
    <p:pull dir="l"/>
  </p:transition>
  <p:timing>
    <p:tnLst>
      <p:par>
        <p:cTn id="81" dur="indefinite" restart="never" nodeType="tmRoot">
          <p:childTnLst>
            <p:seq>
              <p:cTn id="82" dur="indefinite" nodeType="mainSeq">
                <p:childTnLst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7" dur="500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8" dur="500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9" dur="500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2" dur="500" fill="hold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3" dur="500" fill="hold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4" dur="500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2"/>
          <p:cNvSpPr/>
          <p:nvPr/>
        </p:nvSpPr>
        <p:spPr>
          <a:xfrm>
            <a:off x="6968880" y="72360"/>
            <a:ext cx="597240" cy="102481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3"/>
          <p:cNvSpPr/>
          <p:nvPr/>
        </p:nvSpPr>
        <p:spPr>
          <a:xfrm>
            <a:off x="7133760" y="1774080"/>
            <a:ext cx="267840" cy="2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280" bIns="0">
            <a:spAutoFit/>
          </a:bodyPr>
          <a:p>
            <a:pPr marL="12600">
              <a:lnSpc>
                <a:spcPct val="100000"/>
              </a:lnSpc>
              <a:spcBef>
                <a:spcPts val="136"/>
              </a:spcBef>
            </a:pPr>
            <a:r>
              <a:rPr b="0" lang="en-US" sz="1500" spc="15" strike="noStrike">
                <a:solidFill>
                  <a:srgbClr val="ffffff"/>
                </a:solidFill>
                <a:latin typeface="RobotoRegular"/>
                <a:ea typeface="DejaVu Sans"/>
              </a:rPr>
              <a:t> </a:t>
            </a:r>
            <a:r>
              <a:rPr b="0" lang="en-US" sz="1500" spc="15" strike="noStrike">
                <a:solidFill>
                  <a:srgbClr val="ffffff"/>
                </a:solidFill>
                <a:latin typeface="RobotoRegular"/>
                <a:ea typeface="DejaVu Sans"/>
              </a:rPr>
              <a:t>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7133760" y="3373560"/>
            <a:ext cx="267840" cy="2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280" bIns="0">
            <a:spAutoFit/>
          </a:bodyPr>
          <a:p>
            <a:pPr marL="12600">
              <a:lnSpc>
                <a:spcPct val="100000"/>
              </a:lnSpc>
              <a:spcBef>
                <a:spcPts val="136"/>
              </a:spcBef>
            </a:pPr>
            <a:r>
              <a:rPr b="0" lang="en-US" sz="1500" spc="15" strike="noStrike">
                <a:solidFill>
                  <a:srgbClr val="ffffff"/>
                </a:solidFill>
                <a:latin typeface="RobotoRegular"/>
                <a:ea typeface="DejaVu Sans"/>
              </a:rPr>
              <a:t> </a:t>
            </a:r>
            <a:r>
              <a:rPr b="0" lang="en-US" sz="1500" spc="15" strike="noStrike">
                <a:solidFill>
                  <a:srgbClr val="ffffff"/>
                </a:solidFill>
                <a:latin typeface="RobotoRegular"/>
                <a:ea typeface="DejaVu Sans"/>
              </a:rPr>
              <a:t>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94" name="CustomShape 5"/>
          <p:cNvSpPr/>
          <p:nvPr/>
        </p:nvSpPr>
        <p:spPr>
          <a:xfrm>
            <a:off x="7133760" y="4973040"/>
            <a:ext cx="267840" cy="2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280" bIns="0">
            <a:spAutoFit/>
          </a:bodyPr>
          <a:p>
            <a:pPr marL="12600">
              <a:lnSpc>
                <a:spcPct val="100000"/>
              </a:lnSpc>
              <a:spcBef>
                <a:spcPts val="136"/>
              </a:spcBef>
            </a:pPr>
            <a:r>
              <a:rPr b="0" lang="en-US" sz="1500" spc="15" strike="noStrike">
                <a:solidFill>
                  <a:srgbClr val="ffffff"/>
                </a:solidFill>
                <a:latin typeface="RobotoRegular"/>
                <a:ea typeface="DejaVu Sans"/>
              </a:rPr>
              <a:t> </a:t>
            </a:r>
            <a:r>
              <a:rPr b="0" lang="en-US" sz="1500" spc="15" strike="noStrike">
                <a:solidFill>
                  <a:srgbClr val="ffffff"/>
                </a:solidFill>
                <a:latin typeface="RobotoRegular"/>
                <a:ea typeface="DejaVu Sans"/>
              </a:rPr>
              <a:t>3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95" name="CustomShape 6"/>
          <p:cNvSpPr/>
          <p:nvPr/>
        </p:nvSpPr>
        <p:spPr>
          <a:xfrm>
            <a:off x="7133760" y="6572520"/>
            <a:ext cx="267840" cy="2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280" bIns="0">
            <a:spAutoFit/>
          </a:bodyPr>
          <a:p>
            <a:pPr marL="12600">
              <a:lnSpc>
                <a:spcPct val="100000"/>
              </a:lnSpc>
              <a:spcBef>
                <a:spcPts val="136"/>
              </a:spcBef>
            </a:pPr>
            <a:r>
              <a:rPr b="0" lang="en-US" sz="1500" spc="15" strike="noStrike">
                <a:solidFill>
                  <a:srgbClr val="ffffff"/>
                </a:solidFill>
                <a:latin typeface="RobotoRegular"/>
                <a:ea typeface="DejaVu Sans"/>
              </a:rPr>
              <a:t> </a:t>
            </a:r>
            <a:r>
              <a:rPr b="0" lang="en-US" sz="1500" spc="15" strike="noStrike">
                <a:solidFill>
                  <a:srgbClr val="ffffff"/>
                </a:solidFill>
                <a:latin typeface="RobotoRegular"/>
                <a:ea typeface="DejaVu Sans"/>
              </a:rPr>
              <a:t>4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96" name="CustomShape 7"/>
          <p:cNvSpPr/>
          <p:nvPr/>
        </p:nvSpPr>
        <p:spPr>
          <a:xfrm>
            <a:off x="7133760" y="8172360"/>
            <a:ext cx="267840" cy="2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280" bIns="0">
            <a:spAutoFit/>
          </a:bodyPr>
          <a:p>
            <a:pPr marL="12600">
              <a:lnSpc>
                <a:spcPct val="100000"/>
              </a:lnSpc>
              <a:spcBef>
                <a:spcPts val="136"/>
              </a:spcBef>
            </a:pPr>
            <a:r>
              <a:rPr b="0" lang="en-US" sz="1500" spc="15" strike="noStrike">
                <a:solidFill>
                  <a:srgbClr val="ffffff"/>
                </a:solidFill>
                <a:latin typeface="RobotoRegular"/>
                <a:ea typeface="DejaVu Sans"/>
              </a:rPr>
              <a:t> </a:t>
            </a:r>
            <a:r>
              <a:rPr b="0" lang="en-US" sz="1500" spc="15" strike="noStrike">
                <a:solidFill>
                  <a:srgbClr val="ffffff"/>
                </a:solidFill>
                <a:latin typeface="RobotoRegular"/>
                <a:ea typeface="DejaVu Sans"/>
              </a:rPr>
              <a:t>5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97" name="CustomShape 8"/>
          <p:cNvSpPr/>
          <p:nvPr/>
        </p:nvSpPr>
        <p:spPr>
          <a:xfrm>
            <a:off x="8186040" y="1719720"/>
            <a:ext cx="8805960" cy="43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2800" spc="-171" strike="noStrike">
                <a:solidFill>
                  <a:srgbClr val="ffffff"/>
                </a:solidFill>
                <a:latin typeface="Times New Roman"/>
                <a:ea typeface="DejaVu Sans"/>
              </a:rPr>
              <a:t>Recommend on the basis of feedback from group of people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98" name="CustomShape 9"/>
          <p:cNvSpPr/>
          <p:nvPr/>
        </p:nvSpPr>
        <p:spPr>
          <a:xfrm>
            <a:off x="8186040" y="3287880"/>
            <a:ext cx="6476400" cy="130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Incorporate Multiple Businesses in single platform </a:t>
            </a:r>
            <a:endParaRPr b="0" lang="en-US" sz="2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199" name="CustomShape 10"/>
          <p:cNvSpPr/>
          <p:nvPr/>
        </p:nvSpPr>
        <p:spPr>
          <a:xfrm>
            <a:off x="8220960" y="4846680"/>
            <a:ext cx="6703560" cy="56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30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System’s intelligent ratings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0" name="CustomShape 11"/>
          <p:cNvSpPr/>
          <p:nvPr/>
        </p:nvSpPr>
        <p:spPr>
          <a:xfrm>
            <a:off x="8186040" y="6458040"/>
            <a:ext cx="6703560" cy="56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30000"/>
              </a:lnSpc>
              <a:spcBef>
                <a:spcPts val="99"/>
              </a:spcBef>
            </a:pPr>
            <a:r>
              <a:rPr b="0" lang="en-US" sz="2800" spc="-114" strike="noStrike">
                <a:solidFill>
                  <a:srgbClr val="ffffff"/>
                </a:solidFill>
                <a:latin typeface="Times New Roman"/>
                <a:ea typeface="DejaVu Sans"/>
              </a:rPr>
              <a:t>Take updated user feedback into account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1" name="CustomShape 12"/>
          <p:cNvSpPr/>
          <p:nvPr/>
        </p:nvSpPr>
        <p:spPr>
          <a:xfrm>
            <a:off x="8220960" y="8067600"/>
            <a:ext cx="7025040" cy="56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30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Use Flexible State of the Art Model.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2" name="CustomShape 13"/>
          <p:cNvSpPr/>
          <p:nvPr/>
        </p:nvSpPr>
        <p:spPr>
          <a:xfrm>
            <a:off x="939600" y="3712680"/>
            <a:ext cx="5333040" cy="26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7000"/>
              </a:lnSpc>
              <a:spcBef>
                <a:spcPts val="99"/>
              </a:spcBef>
            </a:pPr>
            <a:r>
              <a:rPr b="0" lang="en-US" sz="8000" spc="-41" strike="noStrike">
                <a:solidFill>
                  <a:srgbClr val="ffffff"/>
                </a:solidFill>
                <a:latin typeface="Calibri"/>
                <a:ea typeface="DejaVu Sans"/>
              </a:rPr>
              <a:t>System Objectives</a:t>
            </a:r>
            <a:endParaRPr b="0" lang="en-US" sz="8000" spc="-1" strike="noStrike">
              <a:latin typeface="Arial"/>
            </a:endParaRPr>
          </a:p>
        </p:txBody>
      </p:sp>
    </p:spTree>
  </p:cSld>
  <p:transition spd="med">
    <p:pull dir="l"/>
  </p:transition>
  <p:timing>
    <p:tnLst>
      <p:par>
        <p:cTn id="95" dur="indefinite" restart="never" nodeType="tmRoot">
          <p:childTnLst>
            <p:seq>
              <p:cTn id="96" dur="indefinite" nodeType="mainSeq">
                <p:childTnLst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1" dur="500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6" dur="500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1" dur="500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6" dur="500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0">
                                  <p:stCondLst>
                                    <p:cond delay="0"/>
                                  </p:stCondLst>
                                  <p:endCondLst>
                                    <p:cond delay="0" evt="begin">
                                      <p:tn val="1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1" dur="500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4" name="Group 2"/>
          <p:cNvGrpSpPr/>
          <p:nvPr/>
        </p:nvGrpSpPr>
        <p:grpSpPr>
          <a:xfrm>
            <a:off x="9493560" y="3557520"/>
            <a:ext cx="724320" cy="724320"/>
            <a:chOff x="9493560" y="3557520"/>
            <a:chExt cx="724320" cy="724320"/>
          </a:xfrm>
        </p:grpSpPr>
        <p:sp>
          <p:nvSpPr>
            <p:cNvPr id="205" name="CustomShape 3"/>
            <p:cNvSpPr/>
            <p:nvPr/>
          </p:nvSpPr>
          <p:spPr>
            <a:xfrm>
              <a:off x="9493560" y="3557520"/>
              <a:ext cx="724320" cy="724320"/>
            </a:xfrm>
            <a:custGeom>
              <a:avLst/>
              <a:gdLst/>
              <a:ah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CustomShape 4"/>
            <p:cNvSpPr/>
            <p:nvPr/>
          </p:nvSpPr>
          <p:spPr>
            <a:xfrm>
              <a:off x="9717840" y="3781440"/>
              <a:ext cx="275400" cy="275400"/>
            </a:xfrm>
            <a:custGeom>
              <a:avLst/>
              <a:gdLst/>
              <a:ahLst/>
              <a:rect l="l" t="t" r="r" b="b"/>
              <a:pathLst>
                <a:path w="276225" h="276225">
                  <a:moveTo>
                    <a:pt x="245533" y="276224"/>
                  </a:moveTo>
                  <a:lnTo>
                    <a:pt x="30691" y="276224"/>
                  </a:lnTo>
                  <a:lnTo>
                    <a:pt x="18742" y="273813"/>
                  </a:lnTo>
                  <a:lnTo>
                    <a:pt x="8986" y="267237"/>
                  </a:lnTo>
                  <a:lnTo>
                    <a:pt x="2410" y="257482"/>
                  </a:lnTo>
                  <a:lnTo>
                    <a:pt x="0" y="245533"/>
                  </a:lnTo>
                  <a:lnTo>
                    <a:pt x="0" y="46267"/>
                  </a:lnTo>
                  <a:lnTo>
                    <a:pt x="2608" y="39515"/>
                  </a:lnTo>
                  <a:lnTo>
                    <a:pt x="28313" y="8363"/>
                  </a:lnTo>
                  <a:lnTo>
                    <a:pt x="32533" y="3299"/>
                  </a:lnTo>
                  <a:lnTo>
                    <a:pt x="38901" y="0"/>
                  </a:lnTo>
                  <a:lnTo>
                    <a:pt x="237323" y="0"/>
                  </a:lnTo>
                  <a:lnTo>
                    <a:pt x="243691" y="3299"/>
                  </a:lnTo>
                  <a:lnTo>
                    <a:pt x="247988" y="8363"/>
                  </a:lnTo>
                  <a:lnTo>
                    <a:pt x="253744" y="15345"/>
                  </a:lnTo>
                  <a:lnTo>
                    <a:pt x="45116" y="15345"/>
                  </a:lnTo>
                  <a:lnTo>
                    <a:pt x="32609" y="30691"/>
                  </a:lnTo>
                  <a:lnTo>
                    <a:pt x="266396" y="30691"/>
                  </a:lnTo>
                  <a:lnTo>
                    <a:pt x="269242" y="34144"/>
                  </a:lnTo>
                  <a:lnTo>
                    <a:pt x="273616" y="39515"/>
                  </a:lnTo>
                  <a:lnTo>
                    <a:pt x="276224" y="46267"/>
                  </a:lnTo>
                  <a:lnTo>
                    <a:pt x="276224" y="107420"/>
                  </a:lnTo>
                  <a:lnTo>
                    <a:pt x="107420" y="107420"/>
                  </a:lnTo>
                  <a:lnTo>
                    <a:pt x="107420" y="138112"/>
                  </a:lnTo>
                  <a:lnTo>
                    <a:pt x="53710" y="138112"/>
                  </a:lnTo>
                  <a:lnTo>
                    <a:pt x="138112" y="222514"/>
                  </a:lnTo>
                  <a:lnTo>
                    <a:pt x="276224" y="222514"/>
                  </a:lnTo>
                  <a:lnTo>
                    <a:pt x="276224" y="245533"/>
                  </a:lnTo>
                  <a:lnTo>
                    <a:pt x="273813" y="257482"/>
                  </a:lnTo>
                  <a:lnTo>
                    <a:pt x="267237" y="267237"/>
                  </a:lnTo>
                  <a:lnTo>
                    <a:pt x="257482" y="273813"/>
                  </a:lnTo>
                  <a:lnTo>
                    <a:pt x="245533" y="276224"/>
                  </a:lnTo>
                  <a:close/>
                  <a:moveTo>
                    <a:pt x="266396" y="30691"/>
                  </a:moveTo>
                  <a:lnTo>
                    <a:pt x="243614" y="30691"/>
                  </a:lnTo>
                  <a:lnTo>
                    <a:pt x="229266" y="15345"/>
                  </a:lnTo>
                  <a:lnTo>
                    <a:pt x="253744" y="15345"/>
                  </a:lnTo>
                  <a:lnTo>
                    <a:pt x="266396" y="30691"/>
                  </a:lnTo>
                  <a:close/>
                  <a:moveTo>
                    <a:pt x="276224" y="222514"/>
                  </a:moveTo>
                  <a:lnTo>
                    <a:pt x="138112" y="222514"/>
                  </a:lnTo>
                  <a:lnTo>
                    <a:pt x="222514" y="138112"/>
                  </a:lnTo>
                  <a:lnTo>
                    <a:pt x="168804" y="138112"/>
                  </a:lnTo>
                  <a:lnTo>
                    <a:pt x="168804" y="107420"/>
                  </a:lnTo>
                  <a:lnTo>
                    <a:pt x="276224" y="107420"/>
                  </a:lnTo>
                  <a:lnTo>
                    <a:pt x="276224" y="222514"/>
                  </a:lnTo>
                  <a:close/>
                </a:path>
              </a:pathLst>
            </a:custGeom>
            <a:solidFill>
              <a:srgbClr val="2e2d2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7" name="Group 5"/>
          <p:cNvGrpSpPr/>
          <p:nvPr/>
        </p:nvGrpSpPr>
        <p:grpSpPr>
          <a:xfrm>
            <a:off x="9493560" y="4780800"/>
            <a:ext cx="724320" cy="724320"/>
            <a:chOff x="9493560" y="4780800"/>
            <a:chExt cx="724320" cy="724320"/>
          </a:xfrm>
        </p:grpSpPr>
        <p:sp>
          <p:nvSpPr>
            <p:cNvPr id="208" name="CustomShape 6"/>
            <p:cNvSpPr/>
            <p:nvPr/>
          </p:nvSpPr>
          <p:spPr>
            <a:xfrm>
              <a:off x="9493560" y="4780800"/>
              <a:ext cx="724320" cy="724320"/>
            </a:xfrm>
            <a:custGeom>
              <a:avLst/>
              <a:gdLst/>
              <a:ah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CustomShape 7"/>
            <p:cNvSpPr/>
            <p:nvPr/>
          </p:nvSpPr>
          <p:spPr>
            <a:xfrm>
              <a:off x="9745560" y="5005080"/>
              <a:ext cx="218520" cy="275400"/>
            </a:xfrm>
            <a:custGeom>
              <a:avLst/>
              <a:gdLst/>
              <a:ahLst/>
              <a:rect l="l" t="t" r="r" b="b"/>
              <a:pathLst>
                <a:path w="219075" h="276225">
                  <a:moveTo>
                    <a:pt x="191690" y="276224"/>
                  </a:moveTo>
                  <a:lnTo>
                    <a:pt x="27247" y="276224"/>
                  </a:lnTo>
                  <a:lnTo>
                    <a:pt x="16607" y="274054"/>
                  </a:lnTo>
                  <a:lnTo>
                    <a:pt x="7950" y="268136"/>
                  </a:lnTo>
                  <a:lnTo>
                    <a:pt x="2129" y="259356"/>
                  </a:lnTo>
                  <a:lnTo>
                    <a:pt x="0" y="248601"/>
                  </a:lnTo>
                  <a:lnTo>
                    <a:pt x="136" y="27622"/>
                  </a:lnTo>
                  <a:lnTo>
                    <a:pt x="2266" y="16868"/>
                  </a:lnTo>
                  <a:lnTo>
                    <a:pt x="8086" y="8088"/>
                  </a:lnTo>
                  <a:lnTo>
                    <a:pt x="16744" y="2169"/>
                  </a:lnTo>
                  <a:lnTo>
                    <a:pt x="27384" y="0"/>
                  </a:lnTo>
                  <a:lnTo>
                    <a:pt x="136921" y="0"/>
                  </a:lnTo>
                  <a:lnTo>
                    <a:pt x="157459" y="20716"/>
                  </a:lnTo>
                  <a:lnTo>
                    <a:pt x="123229" y="20716"/>
                  </a:lnTo>
                  <a:lnTo>
                    <a:pt x="123229" y="96678"/>
                  </a:lnTo>
                  <a:lnTo>
                    <a:pt x="219074" y="96678"/>
                  </a:lnTo>
                  <a:lnTo>
                    <a:pt x="219074" y="138112"/>
                  </a:lnTo>
                  <a:lnTo>
                    <a:pt x="54768" y="138112"/>
                  </a:lnTo>
                  <a:lnTo>
                    <a:pt x="54768" y="165734"/>
                  </a:lnTo>
                  <a:lnTo>
                    <a:pt x="219074" y="165734"/>
                  </a:lnTo>
                  <a:lnTo>
                    <a:pt x="219074" y="193357"/>
                  </a:lnTo>
                  <a:lnTo>
                    <a:pt x="54768" y="193357"/>
                  </a:lnTo>
                  <a:lnTo>
                    <a:pt x="54768" y="220979"/>
                  </a:lnTo>
                  <a:lnTo>
                    <a:pt x="219074" y="220979"/>
                  </a:lnTo>
                  <a:lnTo>
                    <a:pt x="219074" y="248601"/>
                  </a:lnTo>
                  <a:lnTo>
                    <a:pt x="216923" y="259356"/>
                  </a:lnTo>
                  <a:lnTo>
                    <a:pt x="211056" y="268136"/>
                  </a:lnTo>
                  <a:lnTo>
                    <a:pt x="202352" y="274054"/>
                  </a:lnTo>
                  <a:lnTo>
                    <a:pt x="191690" y="276224"/>
                  </a:lnTo>
                  <a:close/>
                  <a:moveTo>
                    <a:pt x="219074" y="96678"/>
                  </a:moveTo>
                  <a:lnTo>
                    <a:pt x="198536" y="96678"/>
                  </a:lnTo>
                  <a:lnTo>
                    <a:pt x="123229" y="20716"/>
                  </a:lnTo>
                  <a:lnTo>
                    <a:pt x="157459" y="20716"/>
                  </a:lnTo>
                  <a:lnTo>
                    <a:pt x="219074" y="82867"/>
                  </a:lnTo>
                  <a:lnTo>
                    <a:pt x="219074" y="96678"/>
                  </a:lnTo>
                  <a:close/>
                  <a:moveTo>
                    <a:pt x="219074" y="165734"/>
                  </a:moveTo>
                  <a:lnTo>
                    <a:pt x="164305" y="165734"/>
                  </a:lnTo>
                  <a:lnTo>
                    <a:pt x="164305" y="138112"/>
                  </a:lnTo>
                  <a:lnTo>
                    <a:pt x="219074" y="138112"/>
                  </a:lnTo>
                  <a:lnTo>
                    <a:pt x="219074" y="165734"/>
                  </a:lnTo>
                  <a:close/>
                  <a:moveTo>
                    <a:pt x="219074" y="220979"/>
                  </a:moveTo>
                  <a:lnTo>
                    <a:pt x="164305" y="220979"/>
                  </a:lnTo>
                  <a:lnTo>
                    <a:pt x="164305" y="193357"/>
                  </a:lnTo>
                  <a:lnTo>
                    <a:pt x="219074" y="193357"/>
                  </a:lnTo>
                  <a:lnTo>
                    <a:pt x="219074" y="220979"/>
                  </a:lnTo>
                  <a:close/>
                </a:path>
              </a:pathLst>
            </a:custGeom>
            <a:solidFill>
              <a:srgbClr val="2e2d2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0" name="Group 8"/>
          <p:cNvGrpSpPr/>
          <p:nvPr/>
        </p:nvGrpSpPr>
        <p:grpSpPr>
          <a:xfrm>
            <a:off x="9493560" y="6016320"/>
            <a:ext cx="724320" cy="724320"/>
            <a:chOff x="9493560" y="6016320"/>
            <a:chExt cx="724320" cy="724320"/>
          </a:xfrm>
        </p:grpSpPr>
        <p:sp>
          <p:nvSpPr>
            <p:cNvPr id="211" name="CustomShape 9"/>
            <p:cNvSpPr/>
            <p:nvPr/>
          </p:nvSpPr>
          <p:spPr>
            <a:xfrm>
              <a:off x="9493560" y="6016320"/>
              <a:ext cx="724320" cy="724320"/>
            </a:xfrm>
            <a:custGeom>
              <a:avLst/>
              <a:gdLst/>
              <a:ah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CustomShape 10"/>
            <p:cNvSpPr/>
            <p:nvPr/>
          </p:nvSpPr>
          <p:spPr>
            <a:xfrm>
              <a:off x="9735120" y="6240600"/>
              <a:ext cx="246240" cy="275400"/>
            </a:xfrm>
            <a:custGeom>
              <a:avLst/>
              <a:gdLst/>
              <a:ahLst/>
              <a:rect l="l" t="t" r="r" b="b"/>
              <a:pathLst>
                <a:path w="247015" h="276225">
                  <a:moveTo>
                    <a:pt x="123461" y="80649"/>
                  </a:moveTo>
                  <a:lnTo>
                    <a:pt x="107452" y="77477"/>
                  </a:lnTo>
                  <a:lnTo>
                    <a:pt x="94370" y="68829"/>
                  </a:lnTo>
                  <a:lnTo>
                    <a:pt x="85544" y="56010"/>
                  </a:lnTo>
                  <a:lnTo>
                    <a:pt x="82307" y="40324"/>
                  </a:lnTo>
                  <a:lnTo>
                    <a:pt x="85544" y="24639"/>
                  </a:lnTo>
                  <a:lnTo>
                    <a:pt x="94370" y="11820"/>
                  </a:lnTo>
                  <a:lnTo>
                    <a:pt x="107452" y="3172"/>
                  </a:lnTo>
                  <a:lnTo>
                    <a:pt x="123461" y="0"/>
                  </a:lnTo>
                  <a:lnTo>
                    <a:pt x="139469" y="3172"/>
                  </a:lnTo>
                  <a:lnTo>
                    <a:pt x="152551" y="11820"/>
                  </a:lnTo>
                  <a:lnTo>
                    <a:pt x="161377" y="24639"/>
                  </a:lnTo>
                  <a:lnTo>
                    <a:pt x="164614" y="40324"/>
                  </a:lnTo>
                  <a:lnTo>
                    <a:pt x="161377" y="56010"/>
                  </a:lnTo>
                  <a:lnTo>
                    <a:pt x="152551" y="68829"/>
                  </a:lnTo>
                  <a:lnTo>
                    <a:pt x="139469" y="77477"/>
                  </a:lnTo>
                  <a:lnTo>
                    <a:pt x="123461" y="80649"/>
                  </a:lnTo>
                  <a:close/>
                  <a:moveTo>
                    <a:pt x="123461" y="276158"/>
                  </a:moveTo>
                  <a:lnTo>
                    <a:pt x="97196" y="256265"/>
                  </a:lnTo>
                  <a:lnTo>
                    <a:pt x="67466" y="241268"/>
                  </a:lnTo>
                  <a:lnTo>
                    <a:pt x="34868" y="231803"/>
                  </a:lnTo>
                  <a:lnTo>
                    <a:pt x="0" y="228507"/>
                  </a:lnTo>
                  <a:lnTo>
                    <a:pt x="0" y="80649"/>
                  </a:lnTo>
                  <a:lnTo>
                    <a:pt x="34868" y="83946"/>
                  </a:lnTo>
                  <a:lnTo>
                    <a:pt x="67466" y="93410"/>
                  </a:lnTo>
                  <a:lnTo>
                    <a:pt x="97196" y="108407"/>
                  </a:lnTo>
                  <a:lnTo>
                    <a:pt x="123461" y="128300"/>
                  </a:lnTo>
                  <a:lnTo>
                    <a:pt x="246922" y="128300"/>
                  </a:lnTo>
                  <a:lnTo>
                    <a:pt x="246922" y="228507"/>
                  </a:lnTo>
                  <a:lnTo>
                    <a:pt x="212053" y="231803"/>
                  </a:lnTo>
                  <a:lnTo>
                    <a:pt x="179455" y="241268"/>
                  </a:lnTo>
                  <a:lnTo>
                    <a:pt x="149725" y="256265"/>
                  </a:lnTo>
                  <a:lnTo>
                    <a:pt x="123461" y="276158"/>
                  </a:lnTo>
                  <a:close/>
                  <a:moveTo>
                    <a:pt x="246922" y="128300"/>
                  </a:moveTo>
                  <a:lnTo>
                    <a:pt x="123461" y="128300"/>
                  </a:lnTo>
                  <a:lnTo>
                    <a:pt x="149725" y="108407"/>
                  </a:lnTo>
                  <a:lnTo>
                    <a:pt x="179455" y="93410"/>
                  </a:lnTo>
                  <a:lnTo>
                    <a:pt x="212053" y="83946"/>
                  </a:lnTo>
                  <a:lnTo>
                    <a:pt x="246922" y="80649"/>
                  </a:lnTo>
                  <a:lnTo>
                    <a:pt x="246922" y="128300"/>
                  </a:lnTo>
                  <a:close/>
                </a:path>
              </a:pathLst>
            </a:custGeom>
            <a:solidFill>
              <a:srgbClr val="2e2d2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3" name="Group 11"/>
          <p:cNvGrpSpPr/>
          <p:nvPr/>
        </p:nvGrpSpPr>
        <p:grpSpPr>
          <a:xfrm>
            <a:off x="9493560" y="2334240"/>
            <a:ext cx="724320" cy="724320"/>
            <a:chOff x="9493560" y="2334240"/>
            <a:chExt cx="724320" cy="724320"/>
          </a:xfrm>
        </p:grpSpPr>
        <p:sp>
          <p:nvSpPr>
            <p:cNvPr id="214" name="CustomShape 12"/>
            <p:cNvSpPr/>
            <p:nvPr/>
          </p:nvSpPr>
          <p:spPr>
            <a:xfrm>
              <a:off x="9493560" y="2334240"/>
              <a:ext cx="724320" cy="724320"/>
            </a:xfrm>
            <a:custGeom>
              <a:avLst/>
              <a:gdLst/>
              <a:ahLst/>
              <a:rect l="l" t="t" r="r" b="b"/>
              <a:pathLst>
                <a:path w="725170" h="725169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CustomShape 13"/>
            <p:cNvSpPr/>
            <p:nvPr/>
          </p:nvSpPr>
          <p:spPr>
            <a:xfrm>
              <a:off x="9747000" y="2558160"/>
              <a:ext cx="218520" cy="275400"/>
            </a:xfrm>
            <a:custGeom>
              <a:avLst/>
              <a:gdLst/>
              <a:ahLst/>
              <a:rect l="l" t="t" r="r" b="b"/>
              <a:pathLst>
                <a:path w="219075" h="276225">
                  <a:moveTo>
                    <a:pt x="208412" y="276225"/>
                  </a:moveTo>
                  <a:lnTo>
                    <a:pt x="109345" y="232610"/>
                  </a:lnTo>
                  <a:lnTo>
                    <a:pt x="10278" y="276225"/>
                  </a:lnTo>
                  <a:lnTo>
                    <a:pt x="0" y="265975"/>
                  </a:lnTo>
                  <a:lnTo>
                    <a:pt x="109345" y="0"/>
                  </a:lnTo>
                  <a:lnTo>
                    <a:pt x="218690" y="265975"/>
                  </a:lnTo>
                  <a:lnTo>
                    <a:pt x="208412" y="276225"/>
                  </a:lnTo>
                  <a:close/>
                </a:path>
              </a:pathLst>
            </a:custGeom>
            <a:solidFill>
              <a:srgbClr val="2e2d2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6" name="CustomShape 14"/>
          <p:cNvSpPr/>
          <p:nvPr/>
        </p:nvSpPr>
        <p:spPr>
          <a:xfrm>
            <a:off x="10950840" y="2505240"/>
            <a:ext cx="5533920" cy="173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fefffd"/>
                </a:solidFill>
                <a:latin typeface="Times New Roman"/>
              </a:rPr>
              <a:t>Pre-Decided Locations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17" name="CustomShape 15"/>
          <p:cNvSpPr/>
          <p:nvPr/>
        </p:nvSpPr>
        <p:spPr>
          <a:xfrm>
            <a:off x="10950840" y="3628800"/>
            <a:ext cx="3373920" cy="43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2800" spc="-171" strike="noStrike">
                <a:solidFill>
                  <a:srgbClr val="fefffd"/>
                </a:solidFill>
                <a:latin typeface="Times New Roman"/>
                <a:ea typeface="DejaVu Sans"/>
              </a:rPr>
              <a:t>Initial Review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18" name="CustomShape 16"/>
          <p:cNvSpPr/>
          <p:nvPr/>
        </p:nvSpPr>
        <p:spPr>
          <a:xfrm>
            <a:off x="10950840" y="4871520"/>
            <a:ext cx="3983760" cy="43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Language Barrier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19" name="CustomShape 17"/>
          <p:cNvSpPr/>
          <p:nvPr/>
        </p:nvSpPr>
        <p:spPr>
          <a:xfrm>
            <a:off x="10950840" y="6156000"/>
            <a:ext cx="3755160" cy="43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2800" spc="-137" strike="noStrike">
                <a:solidFill>
                  <a:srgbClr val="fefffd"/>
                </a:solidFill>
                <a:latin typeface="Times New Roman"/>
                <a:ea typeface="DejaVu Sans"/>
              </a:rPr>
              <a:t>Appointment and Bookings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0" name="CustomShape 18"/>
          <p:cNvSpPr/>
          <p:nvPr/>
        </p:nvSpPr>
        <p:spPr>
          <a:xfrm>
            <a:off x="10950840" y="7399080"/>
            <a:ext cx="148968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19"/>
          <p:cNvSpPr/>
          <p:nvPr/>
        </p:nvSpPr>
        <p:spPr>
          <a:xfrm>
            <a:off x="1143000" y="3616200"/>
            <a:ext cx="6780960" cy="26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7000"/>
              </a:lnSpc>
              <a:spcBef>
                <a:spcPts val="99"/>
              </a:spcBef>
            </a:pPr>
            <a:r>
              <a:rPr b="0" lang="en-US" sz="8000" spc="-1" strike="noStrike">
                <a:solidFill>
                  <a:srgbClr val="ffffff"/>
                </a:solidFill>
                <a:latin typeface="Roboto"/>
                <a:ea typeface="DejaVu Sans"/>
              </a:rPr>
              <a:t>Projects Scope </a:t>
            </a:r>
            <a:endParaRPr b="0" lang="en-US" sz="8000" spc="-1" strike="noStrike">
              <a:latin typeface="Arial"/>
            </a:endParaRPr>
          </a:p>
        </p:txBody>
      </p:sp>
    </p:spTree>
  </p:cSld>
  <p:transition spd="med">
    <p:pull dir="l"/>
  </p:transition>
  <p:timing>
    <p:tnLst>
      <p:par>
        <p:cTn id="122" dur="indefinite" restart="never" nodeType="tmRoot">
          <p:childTnLst>
            <p:seq>
              <p:cTn id="123" dur="indefinite" nodeType="mainSeq">
                <p:childTnLst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3" dur="50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8" dur="5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3" dur="5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0" y="0"/>
            <a:ext cx="18287280" cy="102862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2"/>
          <p:cNvSpPr/>
          <p:nvPr/>
        </p:nvSpPr>
        <p:spPr>
          <a:xfrm>
            <a:off x="990720" y="434880"/>
            <a:ext cx="61714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Use Cases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24" name="Picture 4" descr=""/>
          <p:cNvPicPr/>
          <p:nvPr/>
        </p:nvPicPr>
        <p:blipFill>
          <a:blip r:embed="rId2"/>
          <a:stretch/>
        </p:blipFill>
        <p:spPr>
          <a:xfrm>
            <a:off x="5029200" y="1638360"/>
            <a:ext cx="9145440" cy="8159760"/>
          </a:xfrm>
          <a:prstGeom prst="rect">
            <a:avLst/>
          </a:prstGeom>
          <a:ln>
            <a:noFill/>
          </a:ln>
        </p:spPr>
      </p:pic>
    </p:spTree>
  </p:cSld>
  <p:transition spd="med">
    <p:pull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</TotalTime>
  <Application>LibreOffice/6.4.6.2$Linux_X86_64 LibreOffice_project/40$Build-2</Application>
  <Words>408</Words>
  <Paragraphs>79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2021-06-10T10:31:37Z</dcterms:created>
  <dc:creator/>
  <dc:description/>
  <dc:language>en-US</dc:language>
  <cp:lastModifiedBy/>
  <dcterms:modified xsi:type="dcterms:W3CDTF">2021-12-05T18:34:15Z</dcterms:modified>
  <cp:revision>189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astSaved">
    <vt:filetime>2021-06-10T00:00:00Z</vt:filetime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Custom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14</vt:i4>
  </property>
</Properties>
</file>